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67" r:id="rId4"/>
    <p:sldId id="260" r:id="rId5"/>
    <p:sldId id="257" r:id="rId6"/>
    <p:sldId id="262" r:id="rId7"/>
    <p:sldId id="263" r:id="rId8"/>
    <p:sldId id="269" r:id="rId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124" d="100"/>
          <a:sy n="124" d="100"/>
        </p:scale>
        <p:origin x="120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B6C6B3C-DB0E-4F64-8A3A-3DE5993C60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AE5AAB-9E76-4B07-8E3E-194C668DD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4DE9E-D529-496B-8879-A671216A1A6B}" type="datetime1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8A459C-8D41-4151-A0E0-38D6020751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B5A440-E384-463B-859E-1C83096FB2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5F3C6-48DE-4A85-979E-2316FB74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97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26B9-AE57-4342-9A4D-EC09DECF2BBB}" type="datetime1">
              <a:rPr lang="ru-RU" smtClean="0"/>
              <a:pPr/>
              <a:t>10.09.2024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48485-728A-44EC-8CE8-BAC99CFCD08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8069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48485-728A-44EC-8CE8-BAC99CFCD0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2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383FE399-6236-4233-A950-01E290C245FC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8834D9-9184-4F85-9890-4CF0D42DD789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4D7735-04D5-4C51-9E3E-F1326294AE2A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Надпись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1" name="Надпись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0680B-B408-4DA9-9CE3-18C9EE41CB61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49E2B8-70C0-4FEE-99DB-4C05EB00980F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Надпись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4" name="Надпись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0D0708-0DA2-47DE-9383-04EC50974775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A263BA-A5EB-4618-BB6C-74C06C547E7E}" type="datetime1">
              <a:rPr lang="ru-RU" noProof="0" smtClean="0"/>
              <a:t>10.09.2024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2230D5-1640-46D7-9538-AFE6CFB07764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7FDA88-8D68-4D2A-B0B4-105A272488CB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7DB6F-8EB6-4C8D-89B4-126CCA0E8EC3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642CC-7978-4748-83C4-9F06B0FD00AD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D2C51B-CD7C-46BD-AB29-BAC62E15FDA7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56DF33-6DED-4799-851F-1FEEAE752AE1}" type="datetime1">
              <a:rPr lang="ru-RU" noProof="0" smtClean="0"/>
              <a:pPr rtl="0"/>
              <a:t>10.09.2024</a:t>
            </a:fld>
            <a:r>
              <a:rPr lang="ru-RU" noProof="0"/>
              <a:t>11.09.2014</a:t>
            </a:r>
            <a:fld id="{B61BEF0D-F0BB-DE4B-95CE-6DB70DBA9567}" type="datetimeFigureOut">
              <a:rPr lang="ru-RU" noProof="0" smtClean="0"/>
              <a:pPr rtl="0"/>
              <a:t>10.09.2024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 rtl="0"/>
              <a:t>‹#›</a:t>
            </a:fld>
            <a:r>
              <a:rPr lang="ru-RU" noProof="0"/>
              <a:t>‹#›</a:t>
            </a:r>
            <a:fld id="{D57F1E4F-1CFF-5643-939E-217C01CD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9D8345-6686-4801-A31B-510D941819C0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70160B-5405-4F31-BBE0-F29C88F39C31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4486EA-A1CE-48C8-8DD4-A8B3B2D3E65D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D3EA8-0898-48C4-BF2C-A69E6943072E}" type="datetime1">
              <a:rPr lang="ru-RU" noProof="0" smtClean="0"/>
              <a:t>10.09.2024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AB16C48A-8BB0-4318-AA14-9FA7F5DD3CFB}" type="datetime1">
              <a:rPr lang="ru-RU" noProof="0" smtClean="0"/>
              <a:t>10.09.2024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47585" y="5298989"/>
            <a:ext cx="8033866" cy="814628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ea typeface="Calibri Light"/>
                <a:cs typeface="Calibri Light"/>
              </a:rPr>
              <a:t>Арктический </a:t>
            </a:r>
            <a:r>
              <a:rPr lang="ru-RU" dirty="0" smtClean="0">
                <a:ea typeface="Calibri Light"/>
                <a:cs typeface="Calibri Light"/>
              </a:rPr>
              <a:t>ЭКЗОСКЕЛЕТ</a:t>
            </a:r>
            <a:endParaRPr lang="ru-RU" dirty="0">
              <a:ea typeface="Calibri Light"/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555" y="5003570"/>
            <a:ext cx="7197726" cy="1405467"/>
          </a:xfrm>
        </p:spPr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241" y="174592"/>
            <a:ext cx="3633403" cy="64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04EC2-9291-0514-0421-664D76E5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 Light"/>
                <a:cs typeface="Calibri Light"/>
              </a:rPr>
              <a:t>Цели проекта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E216FD-4498-C817-ABA1-9C729271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827" y="1666559"/>
            <a:ext cx="10579898" cy="1371371"/>
          </a:xfrm>
        </p:spPr>
        <p:txBody>
          <a:bodyPr/>
          <a:lstStyle/>
          <a:p>
            <a:r>
              <a:rPr lang="ru-RU" dirty="0" smtClean="0"/>
              <a:t>Обеспечение работников на </a:t>
            </a:r>
            <a:r>
              <a:rPr lang="ru-RU" dirty="0"/>
              <a:t>производстве </a:t>
            </a:r>
            <a:r>
              <a:rPr lang="ru-RU" dirty="0" smtClean="0"/>
              <a:t>системой для выполнения многократных </a:t>
            </a:r>
            <a:r>
              <a:rPr lang="ru-RU" dirty="0"/>
              <a:t>движения, статичную работу в неудобной позе или перенос </a:t>
            </a:r>
            <a:r>
              <a:rPr lang="ru-RU" dirty="0" smtClean="0"/>
              <a:t>предметов при низких температурах.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D904EC2-9291-0514-0421-664D76E5C407}"/>
              </a:ext>
            </a:extLst>
          </p:cNvPr>
          <p:cNvSpPr txBox="1">
            <a:spLocks/>
          </p:cNvSpPr>
          <p:nvPr/>
        </p:nvSpPr>
        <p:spPr>
          <a:xfrm>
            <a:off x="685801" y="268965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ea typeface="Calibri Light"/>
                <a:cs typeface="Calibri Light"/>
              </a:rPr>
              <a:t>задачи проекта</a:t>
            </a:r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25E216FD-4498-C817-ABA1-9C729271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827" y="3661716"/>
            <a:ext cx="10579898" cy="2028570"/>
          </a:xfrm>
        </p:spPr>
        <p:txBody>
          <a:bodyPr/>
          <a:lstStyle/>
          <a:p>
            <a:r>
              <a:rPr lang="ru-RU" sz="1600" dirty="0" smtClean="0"/>
              <a:t>Смена ПО планшета на отечественные решения  в области 3Д сканирования</a:t>
            </a:r>
          </a:p>
          <a:p>
            <a:r>
              <a:rPr lang="ru-RU" sz="1600" dirty="0" smtClean="0"/>
              <a:t>Увеличение длительности работы костюма с 20 минут до 2 часов с использованием передовых аккумуляторов </a:t>
            </a:r>
          </a:p>
          <a:p>
            <a:r>
              <a:rPr lang="ru-RU" sz="1600" dirty="0" smtClean="0"/>
              <a:t>Система обогрева костюма с использованием нагревающей нити</a:t>
            </a:r>
          </a:p>
          <a:p>
            <a:r>
              <a:rPr lang="ru-RU" sz="1600" dirty="0" smtClean="0"/>
              <a:t>Облегчение веса костюма с 25 кг до 15 кг благодаря полимерным материалам</a:t>
            </a:r>
          </a:p>
          <a:p>
            <a:r>
              <a:rPr lang="ru-RU" sz="1600" dirty="0" smtClean="0"/>
              <a:t>Добавление в костюм нижних конечностей для повышения мобильности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15415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1" y="601477"/>
            <a:ext cx="10131425" cy="1456267"/>
          </a:xfrm>
        </p:spPr>
        <p:txBody>
          <a:bodyPr/>
          <a:lstStyle/>
          <a:p>
            <a:r>
              <a:rPr lang="ru-RU" dirty="0" smtClean="0"/>
              <a:t>Системы </a:t>
            </a:r>
            <a:r>
              <a:rPr lang="ru-RU" dirty="0" err="1" smtClean="0"/>
              <a:t>экзокостюма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6086AE-D06B-C184-0861-DE27438B8E5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5801" y="2270898"/>
            <a:ext cx="4997450" cy="292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ea typeface="Calibri"/>
                <a:cs typeface="Calibri"/>
              </a:rPr>
              <a:t>Механические части обеспечивают:</a:t>
            </a:r>
          </a:p>
          <a:p>
            <a:r>
              <a:rPr lang="ru-RU" dirty="0" smtClean="0">
                <a:ea typeface="Calibri"/>
                <a:cs typeface="Calibri"/>
              </a:rPr>
              <a:t>Облегчение движения, выполнения дополнительных функций при помощи третьей руки</a:t>
            </a:r>
            <a:endParaRPr lang="en-US" dirty="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dirty="0" smtClean="0">
                <a:ea typeface="Calibri"/>
                <a:cs typeface="Calibri"/>
              </a:rPr>
              <a:t>Нижняя часть для ног: </a:t>
            </a:r>
            <a:r>
              <a:rPr lang="ru-RU" dirty="0">
                <a:ea typeface="Calibri"/>
                <a:cs typeface="Calibri"/>
              </a:rPr>
              <a:t>система пассивной </a:t>
            </a:r>
            <a:r>
              <a:rPr lang="ru-RU" dirty="0" smtClean="0">
                <a:ea typeface="Calibri"/>
                <a:cs typeface="Calibri"/>
              </a:rPr>
              <a:t>поддержки которая </a:t>
            </a:r>
            <a:r>
              <a:rPr lang="ru-RU" dirty="0">
                <a:ea typeface="Calibri"/>
                <a:cs typeface="Calibri"/>
              </a:rPr>
              <a:t>изменяет динамику конечностей и суставов пользователя для уменьшения усталости во время естественной ходьбы и бега</a:t>
            </a:r>
            <a:endParaRPr lang="en-US" dirty="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endParaRPr lang="ru-RU" dirty="0">
              <a:ea typeface="Calibri"/>
              <a:cs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55" y="1081560"/>
            <a:ext cx="2603157" cy="19523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486" y="3397973"/>
            <a:ext cx="3546217" cy="31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5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6D9FDC-7362-B933-02C4-A4741BD5E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"/>
            <a:ext cx="5966459" cy="64160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FFFF"/>
                </a:solidFill>
                <a:latin typeface="Calibri"/>
                <a:ea typeface="Calibri" panose="020F0502020204030204"/>
                <a:cs typeface="Calibri" panose="020F0502020204030204"/>
              </a:rPr>
              <a:t>Экипировка </a:t>
            </a:r>
            <a:r>
              <a:rPr lang="ru-RU" dirty="0">
                <a:solidFill>
                  <a:srgbClr val="FFFFFF"/>
                </a:solidFill>
                <a:latin typeface="Calibri"/>
                <a:ea typeface="Calibri" panose="020F0502020204030204"/>
                <a:cs typeface="Calibri" panose="020F0502020204030204"/>
              </a:rPr>
              <a:t>связана с комплексным пассивным экзоскелетом с утепленным костюмом из новых материалов и силовой частью активного экзоскелета в виде «третьей» руки, которая необходима для работы с тяжелым оборудованием. К примеру, на тяжелых производствах с использованием тяжелых инструментов и для добычи в шахтах</a:t>
            </a:r>
            <a:r>
              <a:rPr lang="ru-RU" dirty="0" smtClean="0">
                <a:solidFill>
                  <a:srgbClr val="FFFFFF"/>
                </a:solidFill>
                <a:latin typeface="Calibri"/>
                <a:ea typeface="Calibri" panose="020F0502020204030204"/>
                <a:cs typeface="Calibri" panose="020F0502020204030204"/>
              </a:rPr>
              <a:t>.</a:t>
            </a:r>
          </a:p>
          <a:p>
            <a:pPr marL="0" indent="0" algn="just">
              <a:buNone/>
            </a:pPr>
            <a:r>
              <a:rPr lang="ru-RU" dirty="0" smtClean="0"/>
              <a:t>Экипировка </a:t>
            </a:r>
            <a:r>
              <a:rPr lang="ru-RU" dirty="0"/>
              <a:t>для работ на холоде, или прототип арктического костюма идеально соответствует климатическим условиям Якутии. </a:t>
            </a:r>
          </a:p>
          <a:p>
            <a:pPr marL="0" indent="0" algn="just">
              <a:buNone/>
            </a:pPr>
            <a:r>
              <a:rPr lang="ru-RU" dirty="0"/>
              <a:t>Действие пассивного </a:t>
            </a:r>
            <a:r>
              <a:rPr lang="ru-RU" dirty="0" err="1"/>
              <a:t>экзоскелета</a:t>
            </a:r>
            <a:r>
              <a:rPr lang="ru-RU" dirty="0"/>
              <a:t> снижает нагрузку на активные мышцы, в среднем, от 30%.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984" y="538222"/>
            <a:ext cx="3853815" cy="54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8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41A2C-CF31-B35A-5A7F-5238C856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155660"/>
            <a:ext cx="10131425" cy="1456267"/>
          </a:xfrm>
        </p:spPr>
        <p:txBody>
          <a:bodyPr/>
          <a:lstStyle/>
          <a:p>
            <a:r>
              <a:rPr lang="ru-RU" dirty="0" smtClean="0"/>
              <a:t>Электрические системы костюма</a:t>
            </a:r>
            <a:endParaRPr lang="ru-RU" dirty="0"/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8DBCB212-5DFC-4EA6-0DFE-4BCAE9DFF1A0}"/>
              </a:ext>
            </a:extLst>
          </p:cNvPr>
          <p:cNvSpPr txBox="1">
            <a:spLocks/>
          </p:cNvSpPr>
          <p:nvPr/>
        </p:nvSpPr>
        <p:spPr>
          <a:xfrm>
            <a:off x="755651" y="1154331"/>
            <a:ext cx="4403295" cy="3114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a typeface="Calibri"/>
                <a:cs typeface="Calibri"/>
              </a:rPr>
              <a:t>1) Планшет </a:t>
            </a:r>
            <a:r>
              <a:rPr lang="ru-RU" dirty="0">
                <a:ea typeface="Calibri"/>
                <a:cs typeface="Calibri"/>
              </a:rPr>
              <a:t>для визуализации результатов сканирования</a:t>
            </a:r>
          </a:p>
          <a:p>
            <a:r>
              <a:rPr lang="ru-RU" dirty="0">
                <a:ea typeface="Calibri"/>
                <a:cs typeface="Calibri"/>
              </a:rPr>
              <a:t>2) Камера для сканирования и передачи изображения на планшет</a:t>
            </a:r>
          </a:p>
          <a:p>
            <a:r>
              <a:rPr lang="ru-RU" dirty="0">
                <a:ea typeface="Calibri"/>
                <a:cs typeface="Calibri"/>
              </a:rPr>
              <a:t>3) Аккумулятор для питания всех систем костюма</a:t>
            </a:r>
          </a:p>
          <a:p>
            <a:r>
              <a:rPr lang="ru-RU" dirty="0">
                <a:ea typeface="Calibri"/>
                <a:cs typeface="Calibri"/>
              </a:rPr>
              <a:t>4) Система нагрева и нагнетания воздуха в шлем костюма </a:t>
            </a:r>
          </a:p>
          <a:p>
            <a:r>
              <a:rPr lang="ru-RU" dirty="0">
                <a:ea typeface="Calibri"/>
                <a:cs typeface="Calibri"/>
              </a:rPr>
              <a:t>5) Фонарь и системы освещения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599" y="2295044"/>
            <a:ext cx="2551580" cy="3402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752" y="4539795"/>
            <a:ext cx="2933820" cy="21979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077" y="2295044"/>
            <a:ext cx="2547081" cy="34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7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в помещении, человек, одежд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DAB4D557-F65A-1CED-B962-2EEC31155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7349" y="888221"/>
            <a:ext cx="6782802" cy="5080668"/>
          </a:xfrm>
        </p:spPr>
      </p:pic>
    </p:spTree>
    <p:extLst>
      <p:ext uri="{BB962C8B-B14F-4D97-AF65-F5344CB8AC3E}">
        <p14:creationId xmlns:p14="http://schemas.microsoft.com/office/powerpoint/2010/main" val="422409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850731-BA11-FC66-6B1B-EE2743671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087" y="4028303"/>
            <a:ext cx="10131425" cy="2417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FF"/>
                </a:solidFill>
                <a:latin typeface="Calibri"/>
                <a:ea typeface="Calibri" panose="020F0502020204030204"/>
                <a:cs typeface="Calibri" panose="020F0502020204030204"/>
              </a:rPr>
              <a:t>Технологический костюм позволяет работать при условиях с температурой ниже 45 градусов, а также при сильных ветрах. Экипировка может помочь полевым работникам горнодобывающих, строительных, научных, энергетических, геологических отраслей. Полевые испытания в температурном диапазоне от - 60 до - 45 градусов по Цельсию прототип уже прошел.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242" y="1005015"/>
            <a:ext cx="2702190" cy="2702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13" y="651628"/>
            <a:ext cx="3186541" cy="3186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542" y="247314"/>
            <a:ext cx="3459891" cy="34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7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54660" y="1406840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427891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259</TotalTime>
  <Words>299</Words>
  <Application>Microsoft Office PowerPoint</Application>
  <PresentationFormat>Широкоэкранный</PresentationFormat>
  <Paragraphs>25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Небеса</vt:lpstr>
      <vt:lpstr>Арктический ЭКЗОСКЕЛЕТ</vt:lpstr>
      <vt:lpstr>Цели проекта</vt:lpstr>
      <vt:lpstr>Системы экзокостюма</vt:lpstr>
      <vt:lpstr>Презентация PowerPoint</vt:lpstr>
      <vt:lpstr>Электрические системы костюма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Арктический костюм</dc:title>
  <dc:creator/>
  <cp:lastModifiedBy>BIM_PROJECT_5</cp:lastModifiedBy>
  <cp:revision>120</cp:revision>
  <dcterms:created xsi:type="dcterms:W3CDTF">2024-09-09T07:11:29Z</dcterms:created>
  <dcterms:modified xsi:type="dcterms:W3CDTF">2024-09-10T04:46:34Z</dcterms:modified>
</cp:coreProperties>
</file>